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47"/>
  </p:notesMasterIdLst>
  <p:sldIdLst>
    <p:sldId id="256" r:id="rId2"/>
    <p:sldId id="448" r:id="rId3"/>
    <p:sldId id="449" r:id="rId4"/>
    <p:sldId id="450" r:id="rId5"/>
    <p:sldId id="451" r:id="rId6"/>
    <p:sldId id="452" r:id="rId7"/>
    <p:sldId id="453" r:id="rId8"/>
    <p:sldId id="467" r:id="rId9"/>
    <p:sldId id="490" r:id="rId10"/>
    <p:sldId id="454" r:id="rId11"/>
    <p:sldId id="468" r:id="rId12"/>
    <p:sldId id="476" r:id="rId13"/>
    <p:sldId id="478" r:id="rId14"/>
    <p:sldId id="488" r:id="rId15"/>
    <p:sldId id="470" r:id="rId16"/>
    <p:sldId id="491" r:id="rId17"/>
    <p:sldId id="471" r:id="rId18"/>
    <p:sldId id="472" r:id="rId19"/>
    <p:sldId id="473" r:id="rId20"/>
    <p:sldId id="474" r:id="rId21"/>
    <p:sldId id="475" r:id="rId22"/>
    <p:sldId id="477" r:id="rId23"/>
    <p:sldId id="469" r:id="rId24"/>
    <p:sldId id="455" r:id="rId25"/>
    <p:sldId id="458" r:id="rId26"/>
    <p:sldId id="489" r:id="rId27"/>
    <p:sldId id="479" r:id="rId28"/>
    <p:sldId id="481" r:id="rId29"/>
    <p:sldId id="461" r:id="rId30"/>
    <p:sldId id="462" r:id="rId31"/>
    <p:sldId id="463" r:id="rId32"/>
    <p:sldId id="464" r:id="rId33"/>
    <p:sldId id="482" r:id="rId34"/>
    <p:sldId id="465" r:id="rId35"/>
    <p:sldId id="483" r:id="rId36"/>
    <p:sldId id="466" r:id="rId37"/>
    <p:sldId id="480" r:id="rId38"/>
    <p:sldId id="456" r:id="rId39"/>
    <p:sldId id="457" r:id="rId40"/>
    <p:sldId id="460" r:id="rId41"/>
    <p:sldId id="484" r:id="rId42"/>
    <p:sldId id="485" r:id="rId43"/>
    <p:sldId id="486" r:id="rId44"/>
    <p:sldId id="487" r:id="rId45"/>
    <p:sldId id="447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默认节" id="{F7C6C2FB-27F1-4C54-84AD-CB6625FEB4C3}">
          <p14:sldIdLst>
            <p14:sldId id="256"/>
            <p14:sldId id="448"/>
            <p14:sldId id="449"/>
            <p14:sldId id="450"/>
            <p14:sldId id="451"/>
            <p14:sldId id="452"/>
            <p14:sldId id="453"/>
            <p14:sldId id="467"/>
            <p14:sldId id="490"/>
            <p14:sldId id="454"/>
            <p14:sldId id="468"/>
            <p14:sldId id="476"/>
            <p14:sldId id="478"/>
            <p14:sldId id="488"/>
            <p14:sldId id="470"/>
            <p14:sldId id="491"/>
            <p14:sldId id="471"/>
            <p14:sldId id="472"/>
            <p14:sldId id="473"/>
            <p14:sldId id="474"/>
            <p14:sldId id="475"/>
            <p14:sldId id="477"/>
            <p14:sldId id="469"/>
            <p14:sldId id="455"/>
            <p14:sldId id="458"/>
            <p14:sldId id="489"/>
            <p14:sldId id="479"/>
            <p14:sldId id="481"/>
            <p14:sldId id="461"/>
            <p14:sldId id="462"/>
            <p14:sldId id="463"/>
            <p14:sldId id="464"/>
            <p14:sldId id="482"/>
            <p14:sldId id="465"/>
            <p14:sldId id="483"/>
            <p14:sldId id="466"/>
            <p14:sldId id="480"/>
            <p14:sldId id="456"/>
            <p14:sldId id="457"/>
            <p14:sldId id="460"/>
            <p14:sldId id="484"/>
            <p14:sldId id="485"/>
            <p14:sldId id="486"/>
            <p14:sldId id="487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79006" autoAdjust="0"/>
  </p:normalViewPr>
  <p:slideViewPr>
    <p:cSldViewPr>
      <p:cViewPr varScale="1">
        <p:scale>
          <a:sx n="99" d="100"/>
          <a:sy n="99" d="100"/>
        </p:scale>
        <p:origin x="2222" y="7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599F4A-FFFC-45B3-9202-6D6731CFF03E}" type="doc">
      <dgm:prSet loTypeId="urn:microsoft.com/office/officeart/2009/layout/CircleArrowProcess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009747E-B121-4B7B-AA01-A0FEED063FCB}">
      <dgm:prSet phldrT="[文本]"/>
      <dgm:spPr/>
      <dgm:t>
        <a:bodyPr/>
        <a:lstStyle/>
        <a:p>
          <a:r>
            <a:rPr lang="zh-CN" altLang="en-US" dirty="0"/>
            <a:t>外部记忆</a:t>
          </a:r>
        </a:p>
      </dgm:t>
    </dgm:pt>
    <dgm:pt modelId="{6EB52A61-80CC-4E0D-B494-3735F6E59CDA}" type="par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75C0DB0C-5AEF-4EEC-8D74-35092EDB814D}" type="sibTrans" cxnId="{09BBDE86-86C1-4CF5-9548-870D72BE1872}">
      <dgm:prSet/>
      <dgm:spPr/>
      <dgm:t>
        <a:bodyPr/>
        <a:lstStyle/>
        <a:p>
          <a:endParaRPr lang="zh-CN" altLang="en-US"/>
        </a:p>
      </dgm:t>
    </dgm:pt>
    <dgm:pt modelId="{81622C5C-1BA9-4520-B9B9-DE28462FF2A6}">
      <dgm:prSet phldrT="[文本]"/>
      <dgm:spPr/>
      <dgm:t>
        <a:bodyPr/>
        <a:lstStyle/>
        <a:p>
          <a:r>
            <a:rPr lang="zh-CN" altLang="en-US" dirty="0"/>
            <a:t>注意力</a:t>
          </a:r>
        </a:p>
      </dgm:t>
    </dgm:pt>
    <dgm:pt modelId="{7187E862-0019-4EFE-86B4-CF86D408BBCD}" type="par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B68E0F0F-1C75-42C7-A390-220A26C3A78D}" type="sibTrans" cxnId="{2C3ACCF0-BAD4-4A03-B6F2-75B10E311192}">
      <dgm:prSet/>
      <dgm:spPr/>
      <dgm:t>
        <a:bodyPr/>
        <a:lstStyle/>
        <a:p>
          <a:endParaRPr lang="zh-CN" altLang="en-US"/>
        </a:p>
      </dgm:t>
    </dgm:pt>
    <dgm:pt modelId="{C9346809-28AE-4A2E-815C-C20A7109B3F2}" type="pres">
      <dgm:prSet presAssocID="{17599F4A-FFFC-45B3-9202-6D6731CFF03E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27BE7924-128C-49CE-B951-7986146EFA3E}" type="pres">
      <dgm:prSet presAssocID="{D009747E-B121-4B7B-AA01-A0FEED063FCB}" presName="Accent1" presStyleCnt="0"/>
      <dgm:spPr/>
    </dgm:pt>
    <dgm:pt modelId="{88EBA6BD-99FF-4F36-9D21-0B17453B9B70}" type="pres">
      <dgm:prSet presAssocID="{D009747E-B121-4B7B-AA01-A0FEED063FCB}" presName="Accent" presStyleLbl="node1" presStyleIdx="0" presStyleCnt="2"/>
      <dgm:spPr/>
    </dgm:pt>
    <dgm:pt modelId="{EDEAEB30-739B-4C56-8D2B-36D81A119BE5}" type="pres">
      <dgm:prSet presAssocID="{D009747E-B121-4B7B-AA01-A0FEED063FCB}" presName="Parent1" presStyleLbl="revTx" presStyleIdx="0" presStyleCnt="2">
        <dgm:presLayoutVars>
          <dgm:chMax val="1"/>
          <dgm:chPref val="1"/>
          <dgm:bulletEnabled val="1"/>
        </dgm:presLayoutVars>
      </dgm:prSet>
      <dgm:spPr/>
    </dgm:pt>
    <dgm:pt modelId="{7455C857-DD37-4A35-A479-3F9DEDEC8378}" type="pres">
      <dgm:prSet presAssocID="{81622C5C-1BA9-4520-B9B9-DE28462FF2A6}" presName="Accent2" presStyleCnt="0"/>
      <dgm:spPr/>
    </dgm:pt>
    <dgm:pt modelId="{018A8A1F-C64E-4FDB-AD4E-D0EC35EE97C9}" type="pres">
      <dgm:prSet presAssocID="{81622C5C-1BA9-4520-B9B9-DE28462FF2A6}" presName="Accent" presStyleLbl="node1" presStyleIdx="1" presStyleCnt="2"/>
      <dgm:spPr/>
    </dgm:pt>
    <dgm:pt modelId="{1555D0F5-E45C-49DF-B7A9-8FD8028AB267}" type="pres">
      <dgm:prSet presAssocID="{81622C5C-1BA9-4520-B9B9-DE28462FF2A6}" presName="Parent2" presStyleLbl="revTx" presStyleIdx="1" presStyleCnt="2">
        <dgm:presLayoutVars>
          <dgm:chMax val="1"/>
          <dgm:chPref val="1"/>
          <dgm:bulletEnabled val="1"/>
        </dgm:presLayoutVars>
      </dgm:prSet>
      <dgm:spPr/>
    </dgm:pt>
  </dgm:ptLst>
  <dgm:cxnLst>
    <dgm:cxn modelId="{7201EB27-3707-4D20-9961-F0F935A20C51}" type="presOf" srcId="{17599F4A-FFFC-45B3-9202-6D6731CFF03E}" destId="{C9346809-28AE-4A2E-815C-C20A7109B3F2}" srcOrd="0" destOrd="0" presId="urn:microsoft.com/office/officeart/2009/layout/CircleArrowProcess"/>
    <dgm:cxn modelId="{C8F24738-2648-49F0-ADAA-56096FD2CF14}" type="presOf" srcId="{D009747E-B121-4B7B-AA01-A0FEED063FCB}" destId="{EDEAEB30-739B-4C56-8D2B-36D81A119BE5}" srcOrd="0" destOrd="0" presId="urn:microsoft.com/office/officeart/2009/layout/CircleArrowProcess"/>
    <dgm:cxn modelId="{09BBDE86-86C1-4CF5-9548-870D72BE1872}" srcId="{17599F4A-FFFC-45B3-9202-6D6731CFF03E}" destId="{D009747E-B121-4B7B-AA01-A0FEED063FCB}" srcOrd="0" destOrd="0" parTransId="{6EB52A61-80CC-4E0D-B494-3735F6E59CDA}" sibTransId="{75C0DB0C-5AEF-4EEC-8D74-35092EDB814D}"/>
    <dgm:cxn modelId="{01C353E9-653F-4ED6-ABCB-A96DC6235BAA}" type="presOf" srcId="{81622C5C-1BA9-4520-B9B9-DE28462FF2A6}" destId="{1555D0F5-E45C-49DF-B7A9-8FD8028AB267}" srcOrd="0" destOrd="0" presId="urn:microsoft.com/office/officeart/2009/layout/CircleArrowProcess"/>
    <dgm:cxn modelId="{2C3ACCF0-BAD4-4A03-B6F2-75B10E311192}" srcId="{17599F4A-FFFC-45B3-9202-6D6731CFF03E}" destId="{81622C5C-1BA9-4520-B9B9-DE28462FF2A6}" srcOrd="1" destOrd="0" parTransId="{7187E862-0019-4EFE-86B4-CF86D408BBCD}" sibTransId="{B68E0F0F-1C75-42C7-A390-220A26C3A78D}"/>
    <dgm:cxn modelId="{09C92DEE-45DD-481D-BB39-195BDEEA084B}" type="presParOf" srcId="{C9346809-28AE-4A2E-815C-C20A7109B3F2}" destId="{27BE7924-128C-49CE-B951-7986146EFA3E}" srcOrd="0" destOrd="0" presId="urn:microsoft.com/office/officeart/2009/layout/CircleArrowProcess"/>
    <dgm:cxn modelId="{D6A00CB0-037D-47F8-A0E4-689D26B6C83F}" type="presParOf" srcId="{27BE7924-128C-49CE-B951-7986146EFA3E}" destId="{88EBA6BD-99FF-4F36-9D21-0B17453B9B70}" srcOrd="0" destOrd="0" presId="urn:microsoft.com/office/officeart/2009/layout/CircleArrowProcess"/>
    <dgm:cxn modelId="{E30B67D2-9315-4B44-9473-5C74B76F5649}" type="presParOf" srcId="{C9346809-28AE-4A2E-815C-C20A7109B3F2}" destId="{EDEAEB30-739B-4C56-8D2B-36D81A119BE5}" srcOrd="1" destOrd="0" presId="urn:microsoft.com/office/officeart/2009/layout/CircleArrowProcess"/>
    <dgm:cxn modelId="{3D776876-F5A8-4DB4-BE97-C23133B3D62C}" type="presParOf" srcId="{C9346809-28AE-4A2E-815C-C20A7109B3F2}" destId="{7455C857-DD37-4A35-A479-3F9DEDEC8378}" srcOrd="2" destOrd="0" presId="urn:microsoft.com/office/officeart/2009/layout/CircleArrowProcess"/>
    <dgm:cxn modelId="{B5B4168A-5DE0-4F7A-B4D4-B8089D2A376D}" type="presParOf" srcId="{7455C857-DD37-4A35-A479-3F9DEDEC8378}" destId="{018A8A1F-C64E-4FDB-AD4E-D0EC35EE97C9}" srcOrd="0" destOrd="0" presId="urn:microsoft.com/office/officeart/2009/layout/CircleArrowProcess"/>
    <dgm:cxn modelId="{883D89A2-BB83-4164-8AC8-23DEB923DE18}" type="presParOf" srcId="{C9346809-28AE-4A2E-815C-C20A7109B3F2}" destId="{1555D0F5-E45C-49DF-B7A9-8FD8028AB267}" srcOrd="3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EBA6BD-99FF-4F36-9D21-0B17453B9B70}">
      <dsp:nvSpPr>
        <dsp:cNvPr id="0" name=""/>
        <dsp:cNvSpPr/>
      </dsp:nvSpPr>
      <dsp:spPr>
        <a:xfrm>
          <a:off x="1011519" y="0"/>
          <a:ext cx="1963719" cy="196377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AEB30-739B-4C56-8D2B-36D81A119BE5}">
      <dsp:nvSpPr>
        <dsp:cNvPr id="0" name=""/>
        <dsp:cNvSpPr/>
      </dsp:nvSpPr>
      <dsp:spPr>
        <a:xfrm>
          <a:off x="1445224" y="710966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外部记忆</a:t>
          </a:r>
        </a:p>
      </dsp:txBody>
      <dsp:txXfrm>
        <a:off x="1445224" y="710966"/>
        <a:ext cx="1095600" cy="547735"/>
      </dsp:txXfrm>
    </dsp:sp>
    <dsp:sp modelId="{018A8A1F-C64E-4FDB-AD4E-D0EC35EE97C9}">
      <dsp:nvSpPr>
        <dsp:cNvPr id="0" name=""/>
        <dsp:cNvSpPr/>
      </dsp:nvSpPr>
      <dsp:spPr>
        <a:xfrm>
          <a:off x="606161" y="1258702"/>
          <a:ext cx="1686984" cy="1687697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55D0F5-E45C-49DF-B7A9-8FD8028AB267}">
      <dsp:nvSpPr>
        <dsp:cNvPr id="0" name=""/>
        <dsp:cNvSpPr/>
      </dsp:nvSpPr>
      <dsp:spPr>
        <a:xfrm>
          <a:off x="897423" y="1841500"/>
          <a:ext cx="1095600" cy="547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注意力</a:t>
          </a:r>
        </a:p>
      </dsp:txBody>
      <dsp:txXfrm>
        <a:off x="897423" y="1841500"/>
        <a:ext cx="1095600" cy="5477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83E5292-C197-4B29-8ABD-C7AEB5E0B154}" type="datetimeFigureOut">
              <a:rPr lang="en-US" altLang="zh-CN"/>
              <a:pPr>
                <a:defRPr/>
              </a:pPr>
              <a:t>11/8/2018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B4C119E0-CEE4-4FF8-83B2-DC856A2C17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48963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939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简单循环神经网络存在长期依赖问题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 LSTM</a:t>
            </a:r>
            <a:r>
              <a:rPr lang="zh-CN" altLang="en-US" dirty="0"/>
              <a:t>网络）引入一个近似线性依赖的记忆单元来存储远距离的信息。</a:t>
            </a:r>
            <a:endParaRPr lang="en-US" altLang="zh-CN" dirty="0"/>
          </a:p>
          <a:p>
            <a:pPr lvl="1"/>
            <a:r>
              <a:rPr lang="zh-CN" altLang="en-US" dirty="0"/>
              <a:t>记忆单元的存储能力和其大小相关。如果增加记忆单元的大小，网络的参数也随之增加。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65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100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083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4C119E0-CEE4-4FF8-83B2-DC856A2C17CC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554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5" name="Rectangle 11"/>
          <p:cNvSpPr/>
          <p:nvPr/>
        </p:nvSpPr>
        <p:spPr>
          <a:xfrm>
            <a:off x="228600" y="673895"/>
            <a:ext cx="5410200" cy="719623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 sz="3600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7" name="Rectangle 15"/>
          <p:cNvSpPr/>
          <p:nvPr/>
        </p:nvSpPr>
        <p:spPr>
          <a:xfrm>
            <a:off x="269854" y="665099"/>
            <a:ext cx="140865" cy="73123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22254" y="726666"/>
            <a:ext cx="5140347" cy="568735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+mj-cs"/>
              </a:defRPr>
            </a:lvl1pPr>
            <a:lvl2pPr marL="342900" indent="0" algn="ctr">
              <a:buNone/>
            </a:lvl2pPr>
            <a:lvl3pPr marL="685800" indent="0" algn="ctr">
              <a:buNone/>
            </a:lvl3pPr>
            <a:lvl4pPr marL="1028700" indent="0" algn="ctr">
              <a:buNone/>
            </a:lvl4pPr>
            <a:lvl5pPr marL="1371600" indent="0" algn="ctr">
              <a:buNone/>
            </a:lvl5pPr>
            <a:lvl6pPr marL="1714500" indent="0" algn="ctr">
              <a:buNone/>
            </a:lvl6pPr>
            <a:lvl7pPr marL="2057400" indent="0" algn="ctr">
              <a:buNone/>
            </a:lvl7pPr>
            <a:lvl8pPr marL="2400300" indent="0" algn="ctr">
              <a:buNone/>
            </a:lvl8pPr>
            <a:lvl9pPr marL="2743200" indent="0" algn="ctr">
              <a:buNone/>
            </a:lvl9pPr>
          </a:lstStyle>
          <a:p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2209801" y="4800600"/>
            <a:ext cx="5053013" cy="1600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728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749300" y="2438402"/>
            <a:ext cx="7315200" cy="1956197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749300" y="2438402"/>
            <a:ext cx="228600" cy="1956197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063625" y="2676526"/>
            <a:ext cx="6858000" cy="1514475"/>
          </a:xfrm>
        </p:spPr>
        <p:txBody>
          <a:bodyPr anchor="ctr"/>
          <a:lstStyle>
            <a:lvl1pPr algn="ctr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082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95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2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187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724400" cy="49377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5334000" y="1219200"/>
            <a:ext cx="0" cy="493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01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268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3657600" y="3048002"/>
            <a:ext cx="228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华文楷体" panose="02010600040101010101" pitchFamily="2" charset="-122"/>
                <a:ea typeface="华文楷体" panose="02010600040101010101" pitchFamily="2" charset="-122"/>
              </a:rPr>
              <a:t>谢  谢</a:t>
            </a:r>
            <a:endParaRPr lang="en-US" altLang="zh-CN" sz="36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08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Straight Connector 27"/>
          <p:cNvSpPr>
            <a:spLocks noChangeShapeType="1"/>
          </p:cNvSpPr>
          <p:nvPr userDrawn="1"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algn="ctr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400">
              <a:latin typeface="+mn-ea"/>
              <a:ea typeface="+mn-ea"/>
            </a:endParaRPr>
          </a:p>
        </p:txBody>
      </p:sp>
      <p:sp>
        <p:nvSpPr>
          <p:cNvPr id="16" name="Footer Placeholder 2"/>
          <p:cNvSpPr txBox="1">
            <a:spLocks/>
          </p:cNvSpPr>
          <p:nvPr userDrawn="1"/>
        </p:nvSpPr>
        <p:spPr>
          <a:xfrm>
            <a:off x="3048000" y="6362436"/>
            <a:ext cx="2971800" cy="365125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Cambria" panose="02040503050406030204" pitchFamily="18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zh-CN" sz="1400" dirty="0">
                <a:latin typeface="+mn-ea"/>
                <a:ea typeface="+mn-ea"/>
              </a:rPr>
              <a:t>《</a:t>
            </a:r>
            <a:r>
              <a:rPr lang="zh-CN" altLang="en-US" sz="1400" dirty="0">
                <a:latin typeface="+mn-ea"/>
                <a:ea typeface="+mn-ea"/>
              </a:rPr>
              <a:t>神经网络与深度学习</a:t>
            </a:r>
            <a:r>
              <a:rPr lang="en-US" altLang="zh-CN" sz="1400" dirty="0">
                <a:latin typeface="+mn-ea"/>
                <a:ea typeface="+mn-ea"/>
              </a:rPr>
              <a:t>》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229600" y="6362436"/>
            <a:ext cx="375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fld id="{7A0AC270-0923-4589-A51D-6091E7C5371F}" type="slidenum">
              <a:rPr lang="zh-CN" altLang="en-US" sz="1400" kern="120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CN" sz="1400" kern="1200" dirty="0">
              <a:solidFill>
                <a:schemeClr val="tx2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31" r:id="rId2"/>
    <p:sldLayoutId id="2147483824" r:id="rId3"/>
    <p:sldLayoutId id="2147483828" r:id="rId4"/>
    <p:sldLayoutId id="2147483826" r:id="rId5"/>
    <p:sldLayoutId id="2147483832" r:id="rId6"/>
    <p:sldLayoutId id="2147483830" r:id="rId7"/>
    <p:sldLayoutId id="214748382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Calibri" panose="020F0502020204030204" pitchFamily="34" charset="0"/>
        </a:defRPr>
      </a:lvl5pPr>
      <a:lvl6pPr marL="3429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6pPr>
      <a:lvl7pPr marL="6858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7pPr>
      <a:lvl8pPr marL="10287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8pPr>
      <a:lvl9pPr marL="1371600" algn="l" rtl="0" fontAlgn="base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04788" indent="-204788" algn="l" rtl="0" eaLnBrk="0" fontAlgn="base" hangingPunct="0">
        <a:spcBef>
          <a:spcPts val="450"/>
        </a:spcBef>
        <a:spcAft>
          <a:spcPct val="0"/>
        </a:spcAft>
        <a:buClr>
          <a:schemeClr val="accent1"/>
        </a:buClr>
        <a:buSzPct val="76000"/>
        <a:buFont typeface="Wingdings 3" panose="05040102010807070707" pitchFamily="18" charset="2"/>
        <a:buChar char=""/>
        <a:defRPr lang="en-US" altLang="zh-CN" sz="3200" kern="1200" dirty="0" smtClean="0">
          <a:solidFill>
            <a:schemeClr val="tx2"/>
          </a:solidFill>
          <a:latin typeface="+mn-ea"/>
          <a:ea typeface="+mn-ea"/>
          <a:cs typeface="Arial" panose="020B0604020202020204" pitchFamily="34" charset="0"/>
        </a:defRPr>
      </a:lvl1pPr>
      <a:lvl2pPr marL="410766" indent="-204788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2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2pPr>
      <a:lvl3pPr marL="616744" indent="-171450" algn="l" rtl="0" eaLnBrk="0" fontAlgn="base" hangingPunct="0">
        <a:spcBef>
          <a:spcPts val="375"/>
        </a:spcBef>
        <a:spcAft>
          <a:spcPct val="0"/>
        </a:spcAft>
        <a:buClr>
          <a:srgbClr val="BCBCBC"/>
        </a:buClr>
        <a:buSzPct val="76000"/>
        <a:buFont typeface="Wingdings 3" panose="05040102010807070707" pitchFamily="18" charset="2"/>
        <a:buChar char=""/>
        <a:defRPr sz="2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3pPr>
      <a:lvl4pPr marL="822722" indent="-171450" algn="l" rtl="0" eaLnBrk="0" fontAlgn="base" hangingPunct="0">
        <a:spcBef>
          <a:spcPts val="300"/>
        </a:spcBef>
        <a:spcAft>
          <a:spcPct val="0"/>
        </a:spcAft>
        <a:buClr>
          <a:srgbClr val="CF5716"/>
        </a:buClr>
        <a:buSzPct val="70000"/>
        <a:buFont typeface="Wingdings" panose="05000000000000000000" pitchFamily="2" charset="2"/>
        <a:buChar char=""/>
        <a:defRPr sz="20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4pPr>
      <a:lvl5pPr marL="1028700" indent="-171450" algn="l" rtl="0" eaLnBrk="0" fontAlgn="base" hangingPunct="0">
        <a:spcBef>
          <a:spcPts val="225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"/>
        <a:defRPr sz="1800" kern="1200">
          <a:solidFill>
            <a:schemeClr val="tx1"/>
          </a:solidFill>
          <a:latin typeface="华文楷体" panose="02010600040101010101" pitchFamily="2" charset="-122"/>
          <a:ea typeface="华文楷体" panose="02010600040101010101" pitchFamily="2" charset="-122"/>
          <a:cs typeface="+mn-cs"/>
        </a:defRPr>
      </a:lvl5pPr>
      <a:lvl6pPr marL="1234440" indent="-137160" algn="l" rtl="0" eaLnBrk="1" latinLnBrk="0" hangingPunct="1">
        <a:spcBef>
          <a:spcPts val="225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371600" indent="-137160" algn="l" rtl="0" eaLnBrk="1" latinLnBrk="0" hangingPunct="1">
        <a:spcBef>
          <a:spcPts val="225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37160" algn="l" rtl="0" eaLnBrk="1" latinLnBrk="0" hangingPunct="1">
        <a:spcBef>
          <a:spcPts val="225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05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645920" indent="-137160" algn="l" rtl="0" eaLnBrk="1" latinLnBrk="0" hangingPunct="1">
        <a:spcBef>
          <a:spcPts val="225"/>
        </a:spcBef>
        <a:buClr>
          <a:srgbClr val="9FB8CD"/>
        </a:buClr>
        <a:buSzPct val="75000"/>
        <a:buFont typeface="Wingdings 3"/>
        <a:buChar char=""/>
        <a:defRPr kumimoji="0" lang="en-US" sz="9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ndl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注意力机制与外部记忆</a:t>
            </a: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神经网络与深度学习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https://nndl.github.io/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软性注意力机制（</a:t>
                </a:r>
                <a:r>
                  <a:rPr lang="en-US" altLang="zh-CN" dirty="0"/>
                  <a:t>soft attention mechanism</a:t>
                </a:r>
                <a:r>
                  <a:rPr lang="zh-CN" altLang="en-US" dirty="0"/>
                  <a:t>）</a:t>
                </a:r>
              </a:p>
              <a:p>
                <a:r>
                  <a:rPr lang="zh-CN" altLang="en-US" dirty="0"/>
                  <a:t>注意力机制可以分为两步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计算注意力分布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，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根据</a:t>
                </a:r>
                <a:r>
                  <a:rPr lang="en-US" altLang="zh-CN" dirty="0"/>
                  <a:t>α</a:t>
                </a:r>
                <a:r>
                  <a:rPr lang="zh-CN" altLang="en-US" dirty="0"/>
                  <a:t>来计算输入信息的加权平均。</a:t>
                </a:r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内容占位符 17">
                <a:extLst>
                  <a:ext uri="{FF2B5EF4-FFF2-40B4-BE49-F238E27FC236}">
                    <a16:creationId xmlns:a16="http://schemas.microsoft.com/office/drawing/2014/main" id="{22F24509-78A9-4ED6-A9C9-44F9E25928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7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79EBAD22-F092-47E4-89CD-132A5575D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26" y="2209800"/>
            <a:ext cx="3429000" cy="36178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/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打分函数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063A1AB-628B-47A3-803E-319ED11903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673" y="2890839"/>
                <a:ext cx="1891030" cy="369332"/>
              </a:xfrm>
              <a:prstGeom prst="rect">
                <a:avLst/>
              </a:prstGeom>
              <a:blipFill>
                <a:blip r:embed="rId4"/>
                <a:stretch>
                  <a:fillRect t="-6557" r="-225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BCDF3D7C-DEF4-4E85-BBE6-A2D4A90594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85" y="2743200"/>
            <a:ext cx="2264288" cy="17308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3D6309-1B5C-4D6B-BD86-09F2536F4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872399"/>
            <a:ext cx="2296946" cy="117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2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注意力打分函数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17F4922-E12D-4B55-A8FD-EFDDDA7A75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22" b="-2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EB8C926F-B711-48A0-9B6F-51FD0B0FA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687314"/>
            <a:ext cx="5197989" cy="183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77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机器翻译</a:t>
            </a:r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EF2D944-1A69-4E6A-A21D-7C8C8968C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6504001" cy="387191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B5BF1A3-FB9B-4CD2-AA84-FCBE5D7FDF71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74555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B45FBD1-ACA8-4767-9191-BAC8B110BC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5" y="2133600"/>
            <a:ext cx="7066850" cy="302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0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35C20-634F-4A4F-8C7A-2E4F4818B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Caption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0295C7-7087-49A2-BEF2-D0B787A0E92E}"/>
              </a:ext>
            </a:extLst>
          </p:cNvPr>
          <p:cNvSpPr/>
          <p:nvPr/>
        </p:nvSpPr>
        <p:spPr>
          <a:xfrm>
            <a:off x="4419600" y="493811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http://kelvinxu.github.io/projects/capgen.html</a:t>
            </a:r>
          </a:p>
        </p:txBody>
      </p:sp>
      <p:pic>
        <p:nvPicPr>
          <p:cNvPr id="8" name="屏幕录制 7">
            <a:hlinkClick r:id="" action="ppaction://media"/>
            <a:extLst>
              <a:ext uri="{FF2B5EF4-FFF2-40B4-BE49-F238E27FC236}">
                <a16:creationId xmlns:a16="http://schemas.microsoft.com/office/drawing/2014/main" id="{3A4D51F5-B2AB-4EC8-AA46-4C5649C332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2337" y="1659731"/>
            <a:ext cx="5039326" cy="3843337"/>
          </a:xfrm>
          <a:prstGeom prst="rect">
            <a:avLst/>
          </a:prstGeom>
        </p:spPr>
      </p:pic>
      <p:sp>
        <p:nvSpPr>
          <p:cNvPr id="3" name="AutoShape 2" descr="model_diagram">
            <a:extLst>
              <a:ext uri="{FF2B5EF4-FFF2-40B4-BE49-F238E27FC236}">
                <a16:creationId xmlns:a16="http://schemas.microsoft.com/office/drawing/2014/main" id="{9544C62B-C033-4EA9-BFEC-D3CBDBEC92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69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硬性注意力（</a:t>
            </a:r>
            <a:r>
              <a:rPr lang="en-US" altLang="zh-CN" dirty="0"/>
              <a:t>hard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键值对注意力（ </a:t>
            </a:r>
            <a:r>
              <a:rPr lang="en-US" altLang="zh-CN" dirty="0"/>
              <a:t>key-value pair attention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9093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DE9896-6C14-4C3E-9E45-C10CFB21D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注意力机制的变体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74091F-9788-4113-87AE-14E0779112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多头注意力（</a:t>
            </a:r>
            <a:r>
              <a:rPr lang="en-US" altLang="zh-CN" dirty="0"/>
              <a:t>multi-head attention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结构化注意力（</a:t>
            </a:r>
            <a:r>
              <a:rPr lang="en-US" altLang="zh-CN" dirty="0"/>
              <a:t>structural  attention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096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39E42-DDCA-457D-A7AC-338F6487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指针网络（</a:t>
            </a:r>
            <a:r>
              <a:rPr lang="en-US" altLang="zh-CN" dirty="0"/>
              <a:t> pointer 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F946B2-787A-46F3-BDB8-B60BAA13CA9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我们可以只利用注意力机制中的第一步，将注意力分布作为一个软性的指针（</a:t>
            </a:r>
            <a:r>
              <a:rPr lang="en-US" altLang="zh-CN" dirty="0"/>
              <a:t>pointer</a:t>
            </a:r>
            <a:r>
              <a:rPr lang="zh-CN" altLang="en-US" dirty="0"/>
              <a:t>）来指出相关信息的位置。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86BCCE-7A7A-4943-99AE-A744DFB6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0"/>
            <a:ext cx="5192622" cy="24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64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当使用神经网络来处理一个变长的向量序列时，我们通常可以使用</a:t>
            </a:r>
            <a:r>
              <a:rPr lang="zh-CN" altLang="en-US" dirty="0">
                <a:solidFill>
                  <a:srgbClr val="FF0000"/>
                </a:solidFill>
              </a:rPr>
              <a:t>卷积网络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循环网络</a:t>
            </a:r>
            <a:r>
              <a:rPr lang="zh-CN" altLang="en-US" dirty="0"/>
              <a:t>进行编码来得到一个相同长度的输出向量序列。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0DDBC-343C-4CD3-B7F0-594ED4E1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581400"/>
            <a:ext cx="6124074" cy="1600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只建模了输入信息的局部依赖关系</a:t>
            </a:r>
          </a:p>
        </p:txBody>
      </p:sp>
    </p:spTree>
    <p:extLst>
      <p:ext uri="{BB962C8B-B14F-4D97-AF65-F5344CB8AC3E}">
        <p14:creationId xmlns:p14="http://schemas.microsoft.com/office/powerpoint/2010/main" val="365568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7E94AF-FAE4-45B1-AAF1-76C463E189E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如何建立非局部（</a:t>
            </a:r>
            <a:r>
              <a:rPr lang="en-US" altLang="zh-CN" dirty="0"/>
              <a:t>Non-local</a:t>
            </a:r>
            <a:r>
              <a:rPr lang="zh-CN" altLang="en-US" dirty="0"/>
              <a:t>）的依赖关系</a:t>
            </a:r>
            <a:endParaRPr lang="en-US" altLang="zh-CN" dirty="0"/>
          </a:p>
          <a:p>
            <a:pPr lvl="1"/>
            <a:r>
              <a:rPr lang="zh-CN" altLang="en-US" dirty="0"/>
              <a:t>全连接？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08FE6D2-F7E8-4058-B3A2-34D725313AD5}"/>
              </a:ext>
            </a:extLst>
          </p:cNvPr>
          <p:cNvSpPr/>
          <p:nvPr/>
        </p:nvSpPr>
        <p:spPr>
          <a:xfrm>
            <a:off x="2147637" y="52293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无法处理变长问题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A0A0317-6948-4E3D-9489-419BABFB36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0"/>
            <a:ext cx="3138317" cy="173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通用近似定理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由于优化算法和计算能力的限制，神经网络在实践中很难达到通用近似的能力。</a:t>
            </a:r>
            <a:endParaRPr lang="en-US" altLang="zh-CN" dirty="0"/>
          </a:p>
          <a:p>
            <a:pPr lvl="1"/>
            <a:r>
              <a:rPr lang="zh-CN" altLang="en-US" dirty="0"/>
              <a:t>网络不能太复杂（参数太多）</a:t>
            </a:r>
            <a:endParaRPr lang="en-US" altLang="zh-CN" dirty="0"/>
          </a:p>
          <a:p>
            <a:r>
              <a:rPr lang="zh-CN" altLang="en-US" dirty="0"/>
              <a:t>如何提高网络能力</a:t>
            </a:r>
            <a:endParaRPr lang="en-US" altLang="zh-CN" dirty="0"/>
          </a:p>
          <a:p>
            <a:pPr lvl="1"/>
            <a:r>
              <a:rPr lang="zh-CN" altLang="en-US" dirty="0"/>
              <a:t>局部连接</a:t>
            </a:r>
            <a:endParaRPr lang="en-US" altLang="zh-CN" dirty="0"/>
          </a:p>
          <a:p>
            <a:pPr lvl="1"/>
            <a:r>
              <a:rPr lang="zh-CN" altLang="en-US" dirty="0"/>
              <a:t>权重共享</a:t>
            </a:r>
            <a:endParaRPr lang="en-US" altLang="zh-CN" dirty="0"/>
          </a:p>
          <a:p>
            <a:pPr lvl="1"/>
            <a:r>
              <a:rPr lang="zh-CN" altLang="en-US" dirty="0"/>
              <a:t>汇聚操作</a:t>
            </a:r>
            <a:endParaRPr lang="en-US" altLang="zh-CN" dirty="0"/>
          </a:p>
          <a:p>
            <a:pPr lvl="1"/>
            <a:r>
              <a:rPr lang="zh-CN" altLang="en-US" dirty="0"/>
              <a:t>？</a:t>
            </a:r>
          </a:p>
        </p:txBody>
      </p:sp>
      <p:graphicFrame>
        <p:nvGraphicFramePr>
          <p:cNvPr id="4" name="图示 3"/>
          <p:cNvGraphicFramePr/>
          <p:nvPr>
            <p:extLst/>
          </p:nvPr>
        </p:nvGraphicFramePr>
        <p:xfrm>
          <a:off x="3810000" y="3210560"/>
          <a:ext cx="3581400" cy="294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35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D4AF0-2694-4A70-95A0-12E6855F7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自注意力模型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</p:spPr>
            <p:txBody>
              <a:bodyPr/>
              <a:lstStyle/>
              <a:p>
                <a:r>
                  <a:rPr lang="zh-CN" altLang="en-US" dirty="0"/>
                  <a:t>输入序列为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∈ 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:r>
                  <a:rPr lang="zh-CN" altLang="en-US" dirty="0"/>
                  <a:t>首先生成三个向量序列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C7E94AF-FAE4-45B1-AAF1-76C463E189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19200"/>
                <a:ext cx="8229600" cy="4937760"/>
              </a:xfrm>
              <a:blipFill>
                <a:blip r:embed="rId2"/>
                <a:stretch>
                  <a:fillRect l="-1037" t="-13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C26226C-0BBA-48C1-ABDE-C6A3586FB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501645"/>
            <a:ext cx="2286000" cy="12376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A45624-6105-42A9-A4DC-3C20199E2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531255"/>
            <a:ext cx="2427578" cy="16437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FD57A44-B0CD-4A8C-81CA-5B2E01B73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73" y="3191044"/>
            <a:ext cx="3733800" cy="1481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/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zh-CN" altLang="en-US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CN" altLang="en-US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由注意力机制动态生成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C69BAEA-5A8A-4D7C-83E4-0294E3B1A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495" y="4748547"/>
                <a:ext cx="3864556" cy="391646"/>
              </a:xfrm>
              <a:prstGeom prst="rect">
                <a:avLst/>
              </a:prstGeom>
              <a:blipFill>
                <a:blip r:embed="rId6"/>
                <a:stretch>
                  <a:fillRect t="-6250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3571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17F3A-2456-4F2D-B808-608AB594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pic>
        <p:nvPicPr>
          <p:cNvPr id="1026" name="Picture 2" descr="âattention mechanism Transformerâçå¾çæç´¢ç»æ">
            <a:extLst>
              <a:ext uri="{FF2B5EF4-FFF2-40B4-BE49-F238E27FC236}">
                <a16:creationId xmlns:a16="http://schemas.microsoft.com/office/drawing/2014/main" id="{8ECAC5EE-D38F-4F0C-A22C-80ED68B5B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5237286" cy="465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3E4F6EA-D7C3-4A68-A02A-EB475659167A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4410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72C6CC-2744-4F20-9EDF-DF8480FE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  <a:endParaRPr lang="zh-CN" altLang="en-US" dirty="0"/>
          </a:p>
        </p:txBody>
      </p:sp>
      <p:sp>
        <p:nvSpPr>
          <p:cNvPr id="3" name="AutoShape 2" descr="Multi-step attention ">
            <a:extLst>
              <a:ext uri="{FF2B5EF4-FFF2-40B4-BE49-F238E27FC236}">
                <a16:creationId xmlns:a16="http://schemas.microsoft.com/office/drawing/2014/main" id="{47C0A130-EC86-4864-ABBF-EA2AC8D631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004859-492C-4D5F-9A8E-043EEB475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447800"/>
            <a:ext cx="5202064" cy="46005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9D4AADF-BD2D-4E75-9ACB-3BF2C40DB0A8}"/>
              </a:ext>
            </a:extLst>
          </p:cNvPr>
          <p:cNvSpPr/>
          <p:nvPr/>
        </p:nvSpPr>
        <p:spPr>
          <a:xfrm>
            <a:off x="4140631" y="3860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/>
              <a:t>https://mchromiak.github.io/articles/2017/Sep/12/Transformer-Attention-is-all-you-need/#.W90QB5Mzabg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0958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A733D3-DBBA-4BF0-B740-73BB99C8E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</p:spTree>
    <p:extLst>
      <p:ext uri="{BB962C8B-B14F-4D97-AF65-F5344CB8AC3E}">
        <p14:creationId xmlns:p14="http://schemas.microsoft.com/office/powerpoint/2010/main" val="2665937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记忆：外界信息在人脑中的内部表示</a:t>
            </a:r>
            <a:endParaRPr lang="en-US" altLang="zh-CN" dirty="0"/>
          </a:p>
          <a:p>
            <a:r>
              <a:rPr lang="zh-CN" altLang="en-US" dirty="0"/>
              <a:t>记忆过程</a:t>
            </a:r>
            <a:endParaRPr lang="en-US" altLang="zh-CN" dirty="0"/>
          </a:p>
          <a:p>
            <a:pPr lvl="1"/>
            <a:r>
              <a:rPr lang="zh-CN" altLang="en-US" dirty="0"/>
              <a:t>工作记忆（短期记忆）</a:t>
            </a:r>
            <a:endParaRPr lang="en-US" altLang="zh-CN" dirty="0"/>
          </a:p>
          <a:p>
            <a:pPr lvl="1"/>
            <a:r>
              <a:rPr lang="zh-CN" altLang="en-US" dirty="0"/>
              <a:t>情景记忆</a:t>
            </a:r>
            <a:endParaRPr lang="en-US" altLang="zh-CN" dirty="0"/>
          </a:p>
          <a:p>
            <a:pPr lvl="1"/>
            <a:r>
              <a:rPr lang="zh-CN" altLang="en-US" dirty="0"/>
              <a:t>结构记忆（长期记忆）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特点：联想记忆（</a:t>
            </a:r>
            <a:r>
              <a:rPr lang="en-US" altLang="zh-CN" dirty="0"/>
              <a:t>Associative Memory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22855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不严格的类比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34EF32-0685-4817-BCD2-EC28B161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13" y="2438400"/>
            <a:ext cx="5481373" cy="237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61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记忆容量实验</a:t>
            </a:r>
            <a:endParaRPr lang="en-US" altLang="zh-TW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3657600"/>
            <a:ext cx="8763000" cy="10668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sz="6600" dirty="0"/>
              <a:t>L O D T M X H R U</a:t>
            </a:r>
          </a:p>
          <a:p>
            <a:pPr algn="ctr">
              <a:buFontTx/>
              <a:buNone/>
            </a:pPr>
            <a:endParaRPr lang="en-US" altLang="zh-TW" sz="6600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89098" y="2133600"/>
            <a:ext cx="7664302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04788" indent="-204788" algn="l" rtl="0" eaLnBrk="0" fontAlgn="base" hangingPunct="0">
              <a:spcBef>
                <a:spcPts val="45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anose="05040102010807070707" pitchFamily="18" charset="2"/>
              <a:buChar char=""/>
              <a:defRPr lang="en-US" altLang="zh-CN" sz="3200" kern="1200" dirty="0" smtClean="0">
                <a:solidFill>
                  <a:schemeClr val="tx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410766" indent="-204788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2pPr>
            <a:lvl3pPr marL="616744" indent="-17145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anose="05040102010807070707" pitchFamily="18" charset="2"/>
              <a:buChar char=""/>
              <a:defRPr sz="2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3pPr>
            <a:lvl4pPr marL="822722" indent="-17145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rgbClr val="CF5716"/>
              </a:buClr>
              <a:buSzPct val="70000"/>
              <a:buFont typeface="Wingdings" panose="05000000000000000000" pitchFamily="2" charset="2"/>
              <a:buChar char=""/>
              <a:defRPr sz="20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4pPr>
            <a:lvl5pPr marL="1028700" indent="-171450" algn="l" rtl="0" eaLnBrk="0" fontAlgn="base" hangingPunct="0">
              <a:spcBef>
                <a:spcPts val="225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"/>
              <a:defRPr sz="1800" kern="12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defRPr>
            </a:lvl5pPr>
            <a:lvl6pPr marL="1234440" indent="-137160" algn="l" rtl="0" eaLnBrk="1" latinLnBrk="0" hangingPunct="1">
              <a:spcBef>
                <a:spcPts val="225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71600" indent="-137160" algn="l" rtl="0" eaLnBrk="1" latinLnBrk="0" hangingPunct="1">
              <a:spcBef>
                <a:spcPts val="225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60" indent="-137160" algn="l" rtl="0" eaLnBrk="1" latinLnBrk="0" hangingPunct="1">
              <a:spcBef>
                <a:spcPts val="225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05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45920" indent="-137160" algn="l" rtl="0" eaLnBrk="1" latinLnBrk="0" hangingPunct="1">
              <a:spcBef>
                <a:spcPts val="225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pt-BR" altLang="zh-TW" sz="6600" dirty="0"/>
              <a:t>E P G L A K S</a:t>
            </a:r>
          </a:p>
        </p:txBody>
      </p:sp>
      <p:sp>
        <p:nvSpPr>
          <p:cNvPr id="2" name="矩形 1"/>
          <p:cNvSpPr/>
          <p:nvPr/>
        </p:nvSpPr>
        <p:spPr>
          <a:xfrm>
            <a:off x="1524000" y="2133600"/>
            <a:ext cx="5638800" cy="1066800"/>
          </a:xfrm>
          <a:prstGeom prst="rect">
            <a:avLst/>
          </a:prstGeom>
        </p:spPr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24000" y="2169468"/>
            <a:ext cx="5791200" cy="1107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63840" y="13070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请尽力记住所有的字母</a:t>
            </a:r>
          </a:p>
        </p:txBody>
      </p:sp>
    </p:spTree>
    <p:extLst>
      <p:ext uri="{BB962C8B-B14F-4D97-AF65-F5344CB8AC3E}">
        <p14:creationId xmlns:p14="http://schemas.microsoft.com/office/powerpoint/2010/main" val="259275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 autoUpdateAnimBg="0"/>
      <p:bldP spid="4" grpId="0" build="p" autoUpdateAnimBg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结构化的外部记忆</a:t>
            </a:r>
          </a:p>
        </p:txBody>
      </p:sp>
    </p:spTree>
    <p:extLst>
      <p:ext uri="{BB962C8B-B14F-4D97-AF65-F5344CB8AC3E}">
        <p14:creationId xmlns:p14="http://schemas.microsoft.com/office/powerpoint/2010/main" val="460222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C6B8B1-3615-44AD-A87C-F6475B18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记忆网络（</a:t>
            </a:r>
            <a:r>
              <a:rPr lang="en-US" altLang="zh-CN" dirty="0"/>
              <a:t>Memory Network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83E01A-E759-441A-A866-5365FB87B74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记忆增强神经网络（</a:t>
            </a:r>
            <a:r>
              <a:rPr lang="en-US" altLang="zh-CN" dirty="0"/>
              <a:t>Memory Augmented Neural Network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主网络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B274785-B0C3-4C94-9DFA-82F1E7A95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581400"/>
            <a:ext cx="4510769" cy="220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02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外部记忆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外部记忆定义为矩阵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M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dirty="0"/>
                      <m:t>R</m:t>
                    </m:r>
                    <m:r>
                      <m:rPr>
                        <m:nor/>
                      </m:rPr>
                      <a:rPr lang="en-US" altLang="zh-CN" b="0" i="0" baseline="30000" dirty="0" smtClean="0"/>
                      <m:t>d</m:t>
                    </m:r>
                    <m:r>
                      <m:rPr>
                        <m:nor/>
                      </m:rPr>
                      <a:rPr lang="en-US" altLang="zh-CN" baseline="30000" dirty="0"/>
                      <m:t>×</m:t>
                    </m:r>
                    <m:r>
                      <a:rPr lang="en-US" altLang="zh-CN" b="0" i="1" baseline="3000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k </a:t>
                </a:r>
                <a:r>
                  <a:rPr lang="zh-CN" altLang="en-US" dirty="0"/>
                  <a:t>是记忆片段的数量，</a:t>
                </a:r>
                <a:r>
                  <a:rPr lang="en-US" altLang="zh-CN" dirty="0"/>
                  <a:t>d </a:t>
                </a:r>
                <a:r>
                  <a:rPr lang="zh-CN" altLang="en-US" dirty="0"/>
                  <a:t>是每个记忆片段的大小</a:t>
                </a:r>
                <a:endParaRPr lang="en-US" altLang="zh-CN" dirty="0"/>
              </a:p>
              <a:p>
                <a:r>
                  <a:rPr lang="zh-CN" altLang="en-US" dirty="0"/>
                  <a:t>外部记忆类型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只读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Memory Network</a:t>
                </a:r>
              </a:p>
              <a:p>
                <a:pPr lvl="2"/>
                <a:r>
                  <a:rPr lang="en-US" altLang="zh-CN" dirty="0"/>
                  <a:t>RNN</a:t>
                </a:r>
                <a:r>
                  <a:rPr lang="zh-CN" altLang="en-US" dirty="0"/>
                  <a:t>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可读写</a:t>
                </a:r>
                <a:endParaRPr lang="en-US" altLang="zh-CN" dirty="0"/>
              </a:p>
              <a:p>
                <a:pPr lvl="2"/>
                <a:r>
                  <a:rPr lang="en-US" altLang="zh-CN" dirty="0"/>
                  <a:t>NTM</a:t>
                </a:r>
              </a:p>
              <a:p>
                <a:pPr lvl="1"/>
                <a:endParaRPr lang="en-US" altLang="zh-CN" dirty="0"/>
              </a:p>
              <a:p>
                <a:r>
                  <a:rPr lang="zh-CN" altLang="en-US" dirty="0"/>
                  <a:t>如何读写？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581985" y="525780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065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大脑中的注意力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人脑每个时刻接收的外界输入信息非常多，包括来源于视觉、听觉、触觉的各种各样的信息。</a:t>
            </a:r>
            <a:endParaRPr lang="en-US" altLang="zh-CN" dirty="0"/>
          </a:p>
          <a:p>
            <a:r>
              <a:rPr lang="zh-CN" altLang="en-US" dirty="0"/>
              <a:t>但就视觉来说，眼睛每秒钟都会发送千万比特的信息给视觉神经系统。</a:t>
            </a:r>
            <a:endParaRPr lang="en-US" altLang="zh-CN" dirty="0"/>
          </a:p>
          <a:p>
            <a:r>
              <a:rPr lang="zh-CN" altLang="en-US" dirty="0"/>
              <a:t>人脑通过</a:t>
            </a:r>
            <a:r>
              <a:rPr lang="zh-CN" altLang="en-US" dirty="0">
                <a:solidFill>
                  <a:srgbClr val="FF0000"/>
                </a:solidFill>
              </a:rPr>
              <a:t>注意力</a:t>
            </a:r>
            <a:r>
              <a:rPr lang="zh-CN" altLang="en-US" dirty="0"/>
              <a:t>来解决</a:t>
            </a:r>
            <a:r>
              <a:rPr lang="zh-CN" altLang="en-US" dirty="0">
                <a:solidFill>
                  <a:srgbClr val="FF0000"/>
                </a:solidFill>
              </a:rPr>
              <a:t>信息超载问题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14491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记忆网络</a:t>
            </a:r>
          </a:p>
        </p:txBody>
      </p:sp>
      <p:sp>
        <p:nvSpPr>
          <p:cNvPr id="7" name="矩形 6"/>
          <p:cNvSpPr/>
          <p:nvPr/>
        </p:nvSpPr>
        <p:spPr>
          <a:xfrm>
            <a:off x="2743200" y="457200"/>
            <a:ext cx="586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Sukhbaatar</a:t>
            </a:r>
            <a:r>
              <a:rPr lang="en-US" altLang="zh-CN" sz="1200" dirty="0"/>
              <a:t>, S., </a:t>
            </a:r>
            <a:r>
              <a:rPr lang="en-US" altLang="zh-CN" sz="1200" dirty="0" err="1"/>
              <a:t>Szlam</a:t>
            </a:r>
            <a:r>
              <a:rPr lang="en-US" altLang="zh-CN" sz="1200" dirty="0"/>
              <a:t>, A., Weston, J., &amp; Fergus, R. (2015). End-To-End Memory Networks, 1–11. http://arxiv.org/abs/1503.08895</a:t>
            </a:r>
            <a:endParaRPr lang="zh-CN" altLang="en-US" sz="1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85C548-8E45-4094-A0DD-B20908DE8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86000"/>
            <a:ext cx="5056547" cy="21390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0DF3FB-F72D-4CBC-971A-173FA95078D3}"/>
              </a:ext>
            </a:extLst>
          </p:cNvPr>
          <p:cNvSpPr txBox="1"/>
          <p:nvPr/>
        </p:nvSpPr>
        <p:spPr>
          <a:xfrm>
            <a:off x="3879275" y="18771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外部记忆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CFA3CA-22D8-486A-805A-48BBBD526B99}"/>
              </a:ext>
            </a:extLst>
          </p:cNvPr>
          <p:cNvSpPr txBox="1"/>
          <p:nvPr/>
        </p:nvSpPr>
        <p:spPr>
          <a:xfrm>
            <a:off x="2514600" y="4792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主网络生成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B472129-3B15-4E3E-B3DC-2D9E1E54B3E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2819400" y="4343400"/>
            <a:ext cx="364614" cy="44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1BDF08C4-169A-47BF-AC40-3BA620AB52BB}"/>
              </a:ext>
            </a:extLst>
          </p:cNvPr>
          <p:cNvSpPr txBox="1"/>
          <p:nvPr/>
        </p:nvSpPr>
        <p:spPr>
          <a:xfrm>
            <a:off x="1235586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9AE9BA-63AD-4F4F-BBA6-8E8CF670CA47}"/>
              </a:ext>
            </a:extLst>
          </p:cNvPr>
          <p:cNvSpPr txBox="1"/>
          <p:nvPr/>
        </p:nvSpPr>
        <p:spPr>
          <a:xfrm>
            <a:off x="7010400" y="40063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1101467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2286000"/>
            <a:ext cx="5791200" cy="269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8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Dynamic Memory Networks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112" y="1981200"/>
            <a:ext cx="8357445" cy="331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87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图灵机</a:t>
            </a:r>
            <a:endParaRPr lang="en-US" altLang="zh-CN" dirty="0"/>
          </a:p>
          <a:p>
            <a:pPr lvl="1"/>
            <a:r>
              <a:rPr lang="zh-CN" altLang="en-US" dirty="0"/>
              <a:t>一种抽象数学模型，可以用来模拟任何可计算问题。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64577F-AF2E-4C4E-9F16-BC995150A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895600"/>
            <a:ext cx="3755670" cy="196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53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</a:t>
            </a:r>
            <a:endParaRPr lang="en-US" altLang="zh-CN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组件</a:t>
            </a:r>
            <a:endParaRPr lang="en-US" altLang="zh-CN" dirty="0"/>
          </a:p>
          <a:p>
            <a:pPr lvl="1"/>
            <a:r>
              <a:rPr lang="zh-CN" altLang="en-US" dirty="0"/>
              <a:t>控制器</a:t>
            </a:r>
            <a:endParaRPr lang="en-US" altLang="zh-CN" dirty="0"/>
          </a:p>
          <a:p>
            <a:pPr lvl="1"/>
            <a:r>
              <a:rPr lang="zh-CN" altLang="en-US" dirty="0"/>
              <a:t>外部记忆</a:t>
            </a:r>
            <a:endParaRPr lang="en-US" altLang="zh-CN" dirty="0"/>
          </a:p>
          <a:p>
            <a:pPr lvl="1"/>
            <a:r>
              <a:rPr lang="zh-CN" altLang="en-US" dirty="0"/>
              <a:t>读写操作</a:t>
            </a:r>
            <a:endParaRPr lang="en-US" altLang="zh-CN" dirty="0"/>
          </a:p>
          <a:p>
            <a:r>
              <a:rPr lang="zh-CN" altLang="en-US" dirty="0"/>
              <a:t>整个架构可微分</a:t>
            </a:r>
          </a:p>
          <a:p>
            <a:pPr lvl="1"/>
            <a:endParaRPr lang="en-US" altLang="zh-C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209800"/>
            <a:ext cx="5067300" cy="25336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33850" y="48196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图片来源：http://cpmarkchang.logdown.com/posts/279710-neural-network-neural-turing-machine</a:t>
            </a:r>
          </a:p>
        </p:txBody>
      </p:sp>
      <p:sp>
        <p:nvSpPr>
          <p:cNvPr id="6" name="矩形 5"/>
          <p:cNvSpPr/>
          <p:nvPr/>
        </p:nvSpPr>
        <p:spPr>
          <a:xfrm>
            <a:off x="438150" y="5719206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Graves, A., Wayne, G., &amp; </a:t>
            </a:r>
            <a:r>
              <a:rPr lang="en-US" altLang="zh-CN" sz="1600" dirty="0" err="1"/>
              <a:t>Danihelka</a:t>
            </a:r>
            <a:r>
              <a:rPr lang="en-US" altLang="zh-CN" sz="1600" dirty="0"/>
              <a:t>, I. (2014). Neural Turing Machines. </a:t>
            </a:r>
            <a:r>
              <a:rPr lang="en-US" altLang="zh-CN" sz="1600" dirty="0" err="1"/>
              <a:t>Arxiv</a:t>
            </a:r>
            <a:r>
              <a:rPr lang="en-US" altLang="zh-CN" sz="1600" dirty="0"/>
              <a:t>, 1–26. http://arxiv.org/abs/1410.5401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89049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EBF91-A4C2-477C-A655-D66B8D22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神经图灵机示例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D9D50-DE62-4193-847C-874DD9D8F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76400"/>
            <a:ext cx="4327121" cy="422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0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neural computers (DeepMind)</a:t>
            </a:r>
            <a:endParaRPr lang="zh-CN" altLang="en-US" dirty="0"/>
          </a:p>
        </p:txBody>
      </p:sp>
      <p:pic>
        <p:nvPicPr>
          <p:cNvPr id="3078" name="Picture 6" descr="https://storage.googleapis.com/deepmind-live-cms-alt/images/dnc_figure1.width-1500_URmluW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089" y="1905000"/>
            <a:ext cx="7963711" cy="374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5887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E4199-20C7-403F-9F98-DC9E409160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基于神经动力学的联想记忆</a:t>
            </a:r>
          </a:p>
        </p:txBody>
      </p:sp>
    </p:spTree>
    <p:extLst>
      <p:ext uri="{BB962C8B-B14F-4D97-AF65-F5344CB8AC3E}">
        <p14:creationId xmlns:p14="http://schemas.microsoft.com/office/powerpoint/2010/main" val="836169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联想记忆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自联想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异联想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057400"/>
            <a:ext cx="5010849" cy="1448002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0"/>
            <a:ext cx="5255652" cy="136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51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如何实现联想记忆？</a:t>
            </a:r>
          </a:p>
        </p:txBody>
      </p:sp>
      <p:pic>
        <p:nvPicPr>
          <p:cNvPr id="1026" name="Picture 2" descr="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600200"/>
            <a:ext cx="7048500" cy="444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1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pic>
        <p:nvPicPr>
          <p:cNvPr id="4098" name="Picture 2" descr="https://images.fastcompany.com/upload/nyt-heat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0" y="1905000"/>
            <a:ext cx="59055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2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Hopfield</a:t>
            </a:r>
            <a:r>
              <a:rPr lang="zh-CN" altLang="en-US" dirty="0"/>
              <a:t>网络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7B0795C-0A76-4E8A-A344-C61CF61E185A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神经网络作为一种记忆的存储和检索模型。</a:t>
            </a:r>
            <a:endParaRPr lang="en-US" altLang="zh-CN" dirty="0"/>
          </a:p>
          <a:p>
            <a:r>
              <a:rPr lang="zh-CN" altLang="en-US" dirty="0"/>
              <a:t>更新规则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85AF267-FBF0-437A-8BE2-40289CA12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733800"/>
            <a:ext cx="3031751" cy="800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633069-ADFF-4DAF-9813-73EC6B239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19400"/>
            <a:ext cx="2188086" cy="6967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7E9859F-F6F9-4302-84C9-A0A02FF2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18" y="5562600"/>
            <a:ext cx="1502268" cy="332023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212B1D18-58DF-48BB-9ECC-77A0D4FE8CB4}"/>
              </a:ext>
            </a:extLst>
          </p:cNvPr>
          <p:cNvSpPr/>
          <p:nvPr/>
        </p:nvSpPr>
        <p:spPr>
          <a:xfrm>
            <a:off x="2389443" y="4724400"/>
            <a:ext cx="429957" cy="5758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>
            <a:spAutoFit/>
          </a:bodyPr>
          <a:lstStyle/>
          <a:p>
            <a:pPr algn="ctr"/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0EBE823-3035-499A-A5A7-BF6E143A6C7B}"/>
              </a:ext>
            </a:extLst>
          </p:cNvPr>
          <p:cNvSpPr/>
          <p:nvPr/>
        </p:nvSpPr>
        <p:spPr>
          <a:xfrm>
            <a:off x="2765932" y="48754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同步更新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6D2C12-5929-41E8-8EF4-4A81051556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729" y="2101677"/>
            <a:ext cx="3456305" cy="311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4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能量函数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Hopfield</a:t>
            </a:r>
            <a:r>
              <a:rPr lang="zh-CN" altLang="en-US" dirty="0"/>
              <a:t>网络中，我们给每个不同的网络状态定义一个标量属性，称为“能量”。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Hopfield</a:t>
            </a:r>
            <a:r>
              <a:rPr lang="zh-CN" altLang="en-US" dirty="0"/>
              <a:t>网络是稳定的，即能量函数经过多次迭代后会达到收敛状态。权重对称是一个重要特征，因为它保证了能量函数在神经元激活时单调递减，而不对称的权重可能导致周期性震荡或者混乱。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89F6EE-5928-4255-AA5C-902ED9BFA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362200"/>
            <a:ext cx="3080690" cy="140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11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661AF-4121-4294-BFC4-1339F608F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检索过程（联想记忆）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5E763-B043-4B7C-8D29-C2613C08FD1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给定一个外部输入，网络经过演化，会达到某个稳定状态。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检索过程</a:t>
            </a:r>
            <a:endParaRPr lang="en-US" altLang="zh-CN" dirty="0"/>
          </a:p>
          <a:p>
            <a:pPr lvl="1"/>
            <a:r>
              <a:rPr lang="zh-CN" altLang="en-US" dirty="0"/>
              <a:t>每个吸引点</a:t>
            </a:r>
            <a:r>
              <a:rPr lang="en-US" altLang="zh-CN" dirty="0"/>
              <a:t>u</a:t>
            </a:r>
            <a:r>
              <a:rPr lang="zh-CN" altLang="en-US" dirty="0"/>
              <a:t>都对应一个“管辖”区域。如果输入向量</a:t>
            </a:r>
            <a:r>
              <a:rPr lang="en-US" altLang="zh-CN" dirty="0"/>
              <a:t>x</a:t>
            </a:r>
            <a:r>
              <a:rPr lang="zh-CN" altLang="en-US" dirty="0"/>
              <a:t>落入这个区域，网络最终会收敛到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吸引点可以看作是网络中存储的信息。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D924A-892D-4B2C-AA7C-19575996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514600"/>
            <a:ext cx="4446931" cy="199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3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F855E8-B248-45F5-84C8-476077AC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存储过程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信息存储是指将一组向量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 [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,··· 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dirty="0"/>
                  <a:t>存储在网络中的过程。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存储过程主要是调整神经元之间的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连接权重</a:t>
                </a:r>
                <a:r>
                  <a:rPr lang="zh-CN" altLang="en-US" dirty="0"/>
                  <a:t>，因此可以看做是一种学习过程。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神经元</a:t>
                </a:r>
                <a:r>
                  <a:rPr lang="en-US" altLang="zh-CN" dirty="0" err="1"/>
                  <a:t>i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j </a:t>
                </a:r>
                <a:r>
                  <a:rPr lang="zh-CN" altLang="en-US" dirty="0"/>
                  <a:t>之间的连接权重</a:t>
                </a:r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r>
                  <a:rPr lang="zh-CN" altLang="en-US" dirty="0"/>
                  <a:t>如果两个神经元经常同时激活，则它们之间的连接加强；如果经常不同时激活，则连接消失。</a:t>
                </a:r>
              </a:p>
              <a:p>
                <a:pPr lvl="1"/>
                <a:r>
                  <a:rPr lang="zh-CN" altLang="en-US" dirty="0"/>
                  <a:t>类似于人脑的</a:t>
                </a:r>
                <a:r>
                  <a:rPr lang="en-US" altLang="zh-CN" dirty="0"/>
                  <a:t>Hebbian</a:t>
                </a:r>
                <a:r>
                  <a:rPr lang="zh-CN" altLang="en-US" dirty="0"/>
                  <a:t>法则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89FE71-C923-4D24-9D40-1FA220127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037" t="-1605" r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823A1E8-0D44-4ADF-A3AD-E076675BB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57600"/>
            <a:ext cx="2346356" cy="8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5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44BE5-86A5-4BDD-BA03-16FC15C4F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使用联想记忆增加网络容量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9FAA55-2FD7-4730-A248-27E3E571707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既然联想记忆具有存储和检索功能，我们可以利用联想记忆来增加网络容量。</a:t>
            </a:r>
            <a:endParaRPr lang="en-US" altLang="zh-CN" dirty="0"/>
          </a:p>
          <a:p>
            <a:r>
              <a:rPr lang="zh-CN" altLang="en-US" dirty="0"/>
              <a:t>和结构化的外部记忆相比，联想记忆具有更好的生物学解释性。</a:t>
            </a:r>
            <a:endParaRPr lang="en-US" altLang="zh-CN" dirty="0"/>
          </a:p>
          <a:p>
            <a:pPr lvl="1"/>
            <a:r>
              <a:rPr lang="en-US" altLang="zh-CN" dirty="0"/>
              <a:t>Associative long short-term memory</a:t>
            </a:r>
            <a:endParaRPr lang="zh-CN" altLang="en-US" dirty="0"/>
          </a:p>
          <a:p>
            <a:pPr lvl="1"/>
            <a:r>
              <a:rPr lang="en-US" altLang="zh-CN" dirty="0"/>
              <a:t>Using fast weights to attend to the recent past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94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52800" y="403860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https://nndl.github.io/</a:t>
            </a:r>
          </a:p>
        </p:txBody>
      </p:sp>
    </p:spTree>
    <p:extLst>
      <p:ext uri="{BB962C8B-B14F-4D97-AF65-F5344CB8AC3E}">
        <p14:creationId xmlns:p14="http://schemas.microsoft.com/office/powerpoint/2010/main" val="178499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注意力示例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当一个人在吵闹的鸡尾酒会上和朋友聊天时，尽管周围噪音干扰很多，他还是可以听到朋友的谈话内容，而忽略其他人的声音。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同时，如果未注意到的背景声中有重要的词（比如他的名字），他会马上注意到。</a:t>
            </a:r>
          </a:p>
        </p:txBody>
      </p:sp>
      <p:sp>
        <p:nvSpPr>
          <p:cNvPr id="2" name="矩形 1"/>
          <p:cNvSpPr/>
          <p:nvPr/>
        </p:nvSpPr>
        <p:spPr>
          <a:xfrm>
            <a:off x="3200400" y="5105400"/>
            <a:ext cx="2667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鸡尾酒会效应</a:t>
            </a:r>
          </a:p>
        </p:txBody>
      </p:sp>
    </p:spTree>
    <p:extLst>
      <p:ext uri="{BB962C8B-B14F-4D97-AF65-F5344CB8AC3E}">
        <p14:creationId xmlns:p14="http://schemas.microsoft.com/office/powerpoint/2010/main" val="1463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注意力实验</a:t>
            </a:r>
          </a:p>
        </p:txBody>
      </p:sp>
      <p:pic>
        <p:nvPicPr>
          <p:cNvPr id="1026" name="Picture 2" descr="https://cdn.psychologytoday.com/sites/default/files/styles/image-article_inline_full/public/blogs/99560/2013/07/129648-128919.jpg?itok=OgINS4L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67640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200400" y="50292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所有黑色牌的数字之和为多少？</a:t>
            </a:r>
          </a:p>
        </p:txBody>
      </p:sp>
    </p:spTree>
    <p:extLst>
      <p:ext uri="{BB962C8B-B14F-4D97-AF65-F5344CB8AC3E}">
        <p14:creationId xmlns:p14="http://schemas.microsoft.com/office/powerpoint/2010/main" val="189735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如何实现？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CN" altLang="en-US" dirty="0"/>
              <a:t>自下而上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自上而下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19400" y="2286000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汇聚（</a:t>
            </a:r>
            <a:r>
              <a:rPr lang="en-US" altLang="zh-CN" sz="2800" dirty="0"/>
              <a:t>pooling</a:t>
            </a:r>
            <a:r>
              <a:rPr lang="zh-CN" altLang="en-US" sz="2800" dirty="0"/>
              <a:t>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970884" y="4724400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会聚（</a:t>
            </a:r>
            <a:r>
              <a:rPr lang="en-US" altLang="zh-CN" sz="2800" dirty="0"/>
              <a:t>focus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13419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45F0E-A1C8-4848-B092-C5BB14DB0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人工神经网络中的注意力机制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618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93240D-3728-4022-82FE-D4513D123B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2" b="15057"/>
          <a:stretch/>
        </p:blipFill>
        <p:spPr>
          <a:xfrm>
            <a:off x="1379860" y="2209800"/>
            <a:ext cx="5096127" cy="54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/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5533B32-4482-4AE3-B355-C5903F829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3429000"/>
                <a:ext cx="388248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/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C2F92E5-7267-4C8E-8367-17151F6CA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5029200"/>
                <a:ext cx="3914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8B1DE82-5B45-4DD2-A51A-3D873E028134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3927924" y="2749800"/>
            <a:ext cx="1603" cy="2279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B1AF51B-E9B1-4B5A-A87F-60B9C58BE93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927924" y="3613666"/>
            <a:ext cx="3463476" cy="0"/>
          </a:xfrm>
          <a:prstGeom prst="straightConnector1">
            <a:avLst/>
          </a:prstGeom>
          <a:ln w="571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755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qxp">
      <a:dk1>
        <a:srgbClr val="2A4A75"/>
      </a:dk1>
      <a:lt1>
        <a:sysClr val="window" lastClr="FFFFFF"/>
      </a:lt1>
      <a:dk2>
        <a:srgbClr val="2A4A75"/>
      </a:dk2>
      <a:lt2>
        <a:srgbClr val="DEF5FA"/>
      </a:lt2>
      <a:accent1>
        <a:srgbClr val="1C314E"/>
      </a:accent1>
      <a:accent2>
        <a:srgbClr val="EB641B"/>
      </a:accent2>
      <a:accent3>
        <a:srgbClr val="DA1F28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qxp">
      <a:majorFont>
        <a:latin typeface="Helvetica"/>
        <a:ea typeface="微软雅黑"/>
        <a:cs typeface=""/>
      </a:majorFont>
      <a:minorFont>
        <a:latin typeface="Helvetica"/>
        <a:ea typeface="华文楷体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wrap="none">
        <a:spAutoFit/>
      </a:bodyPr>
      <a:lstStyle>
        <a:defPPr>
          <a:defRPr sz="2400" dirty="0"/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17878</TotalTime>
  <Words>1157</Words>
  <Application>Microsoft Office PowerPoint</Application>
  <PresentationFormat>全屏显示(4:3)</PresentationFormat>
  <Paragraphs>184</Paragraphs>
  <Slides>45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华文楷体</vt:lpstr>
      <vt:lpstr>华文细黑</vt:lpstr>
      <vt:lpstr>宋体</vt:lpstr>
      <vt:lpstr>微软雅黑</vt:lpstr>
      <vt:lpstr>Arial</vt:lpstr>
      <vt:lpstr>Calibri</vt:lpstr>
      <vt:lpstr>Cambria</vt:lpstr>
      <vt:lpstr>Cambria Math</vt:lpstr>
      <vt:lpstr>Helvetica</vt:lpstr>
      <vt:lpstr>Wingdings</vt:lpstr>
      <vt:lpstr>Wingdings 3</vt:lpstr>
      <vt:lpstr>Origin</vt:lpstr>
      <vt:lpstr>注意力机制与外部记忆</vt:lpstr>
      <vt:lpstr>通用近似定理</vt:lpstr>
      <vt:lpstr>大脑中的注意力</vt:lpstr>
      <vt:lpstr>注意力示例</vt:lpstr>
      <vt:lpstr>注意力示例</vt:lpstr>
      <vt:lpstr>注意力实验</vt:lpstr>
      <vt:lpstr>如何实现？</vt:lpstr>
      <vt:lpstr>人工神经网络中的注意力机制</vt:lpstr>
      <vt:lpstr>问题</vt:lpstr>
      <vt:lpstr>注意力模型</vt:lpstr>
      <vt:lpstr>注意力打分函数s(x_i,q) </vt:lpstr>
      <vt:lpstr>机器翻译</vt:lpstr>
      <vt:lpstr>Image Caption</vt:lpstr>
      <vt:lpstr>Image Caption</vt:lpstr>
      <vt:lpstr>注意力机制的变体</vt:lpstr>
      <vt:lpstr>注意力机制的变体</vt:lpstr>
      <vt:lpstr>指针网络（ pointer  network）</vt:lpstr>
      <vt:lpstr>自注意力模型</vt:lpstr>
      <vt:lpstr>自注意力模型</vt:lpstr>
      <vt:lpstr>自注意力模型</vt:lpstr>
      <vt:lpstr>Transformer</vt:lpstr>
      <vt:lpstr>Transformer</vt:lpstr>
      <vt:lpstr>外部记忆</vt:lpstr>
      <vt:lpstr>大脑中的记忆</vt:lpstr>
      <vt:lpstr>不严格的类比</vt:lpstr>
      <vt:lpstr>记忆容量实验</vt:lpstr>
      <vt:lpstr>结构化的外部记忆</vt:lpstr>
      <vt:lpstr>记忆网络（Memory Network）</vt:lpstr>
      <vt:lpstr>外部记忆</vt:lpstr>
      <vt:lpstr>记忆网络</vt:lpstr>
      <vt:lpstr>Dynamic Memory Networks</vt:lpstr>
      <vt:lpstr>Dynamic Memory Networks</vt:lpstr>
      <vt:lpstr>神经图灵机</vt:lpstr>
      <vt:lpstr>神经图灵机</vt:lpstr>
      <vt:lpstr>神经图灵机示例</vt:lpstr>
      <vt:lpstr>Differentiable neural computers (DeepMind)</vt:lpstr>
      <vt:lpstr>基于神经动力学的联想记忆</vt:lpstr>
      <vt:lpstr>联想记忆</vt:lpstr>
      <vt:lpstr>如何实现联想记忆？</vt:lpstr>
      <vt:lpstr>Hopfield网络</vt:lpstr>
      <vt:lpstr>能量函数</vt:lpstr>
      <vt:lpstr>检索过程（联想记忆）</vt:lpstr>
      <vt:lpstr>存储过程</vt:lpstr>
      <vt:lpstr>使用联想记忆增加网络容量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Branding Roadmap Template</dc:title>
  <dc:creator>Xipeng Qiu</dc:creator>
  <cp:lastModifiedBy>Qiu Xipeng</cp:lastModifiedBy>
  <cp:revision>1844</cp:revision>
  <dcterms:created xsi:type="dcterms:W3CDTF">2009-03-19T21:17:53Z</dcterms:created>
  <dcterms:modified xsi:type="dcterms:W3CDTF">2018-11-08T05:11:09Z</dcterms:modified>
</cp:coreProperties>
</file>